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6" r:id="rId2"/>
    <p:sldId id="289" r:id="rId3"/>
    <p:sldId id="315" r:id="rId4"/>
    <p:sldId id="318" r:id="rId5"/>
    <p:sldId id="323" r:id="rId6"/>
    <p:sldId id="288" r:id="rId7"/>
    <p:sldId id="298" r:id="rId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B3"/>
    <a:srgbClr val="FF9900"/>
    <a:srgbClr val="FF66CC"/>
    <a:srgbClr val="FFCCFF"/>
    <a:srgbClr val="6600CC"/>
    <a:srgbClr val="FF93FF"/>
    <a:srgbClr val="FF4FFF"/>
    <a:srgbClr val="FF99FF"/>
    <a:srgbClr val="FF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ABBFE-1A53-4EFE-8516-8FF6F3D6A1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5B948-395A-4D67-AF4C-EED59EF32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9E190B0C-A475-4E50-A63F-CB1C10C29024}" type="datetime1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5400D-58E9-4DFE-B92F-09872D2E1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C8963-ECC3-4CBD-AB7B-4D35505D7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791792AC-2E0C-4431-AF82-B2B503DF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5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FF55DB56-379B-4B22-AC9A-868EFCA80D72}" type="datetime1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3" tIns="46402" rIns="92803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2"/>
            <a:ext cx="5608320" cy="3636704"/>
          </a:xfrm>
          <a:prstGeom prst="rect">
            <a:avLst/>
          </a:prstGeom>
        </p:spPr>
        <p:txBody>
          <a:bodyPr vert="horz" lIns="92803" tIns="46402" rIns="92803" bIns="464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18375FA8-C45D-4DF5-BE52-8683D5A4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C548-67FE-458E-B663-AB608F7E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B9D44-1EDE-40E9-BE76-033902FF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A11B-7A4C-457B-A095-35DB328A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502B-23D6-40F3-BE6E-057F8B11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B0E-AEC5-4A85-A0CB-364528EF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B6FD-AB97-48C2-9BFD-D4B8B1F3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53B5-8C56-4553-B34C-27E402D2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5774-B3E7-4AEF-B71B-0FCD995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5A76-8639-4CE9-876C-F4D9CBB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6B0E-4231-4D11-8B97-B250B9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2C718-4873-47A5-8EEC-C5776662C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AA3E9-8E49-4996-A0F9-1C82FA9E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DE32-A326-42F6-B74B-99E914C4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5386-3199-4FA2-8271-B899CA2B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621F-A623-49DA-AC28-FB055012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875F-F981-4A23-AC30-FA39398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289-9C84-4117-885D-C749A28C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5B0A-CD25-429F-92E3-5CE274C0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4AB4-F09B-4769-B00C-85C47AE6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CDE6-FB8C-437C-A97A-7109A3D3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5547-4C5D-44D5-9E49-B491051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3B972-1383-409A-B898-C3E6374E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0F9E-61A3-44F9-9FFD-DA08EC76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19F3-FC65-49A3-9F5C-E8DA00C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D9F0-5AF7-4AA5-9E83-9438A85F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749F-119B-417F-A576-ABD41D04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D999-606C-48B7-ABF7-6DF7A7BE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80A96-4F4A-46DE-AB07-26369BCA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7403-96AC-4F65-958E-1D25B880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DE11A-6880-4551-8539-088B994A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734C-94C0-4C11-B819-FC26D5D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CFD1-A1C0-4BCC-B7AF-AB83CC12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93A3A-0650-4EF8-83DD-92D6E5D1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35E5-D832-45DF-8758-56830016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BECE-75F5-4A77-8451-EB7064364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4555-777B-4FF5-B16B-EE57A2960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0E673-33BD-45BA-8C01-48FB82DB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EE3C2-71BF-4912-A99B-8814C533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F93F-42E1-4329-8F1A-0FCB7A6A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2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24D8-3F60-48AA-BD80-4746F033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03FF6-5006-4106-8060-3EFCF46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0C73D-C919-4CEB-AB8D-F59BF5E8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9F84-436A-45C7-9181-4D3337EE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FD68-9A44-40C8-946E-DC24135B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B5B9D-153C-4B3C-8F57-8FD8C0FF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C110-6364-4819-AC60-B105764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C790-7D9A-45A3-A6BD-5EE820A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13D7-56FC-4252-8BEA-479C2CE1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451FF-F05E-4F72-8DFA-C9C7F2FA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D4F82-D51F-4D70-8789-AB2C7366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572E7-F08D-4393-82D5-96F72E21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D780-771E-4142-A457-0032FF02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BACE-6ADC-4901-B953-C3FC02FC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66E9F-8C84-40C2-8009-F7E8F5755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1736C-A0CB-49DA-9BD2-7A68BBB42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173AB-2E28-476D-B612-2DC49DF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45A3A-C33F-401C-9393-1F0EFFDB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6A949-F8AA-4508-BE71-345CAA7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D3CC5-2EC5-43DB-A69C-99D15B46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5225-E637-48AE-980F-8F10378B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F905-4740-4F0B-822B-CA464456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2BE7-BCFB-424B-913A-9F9886CAD62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04706-102A-4056-A554-B93B3C7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43DA-E68E-462B-899F-7884B9B6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m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6A76F-F5E6-45C7-89A3-4EB4370E0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0"/>
            <a:ext cx="12191980" cy="7043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FAFCE-0F80-4507-A2E8-2E07F8716B0C}"/>
              </a:ext>
            </a:extLst>
          </p:cNvPr>
          <p:cNvSpPr txBox="1"/>
          <p:nvPr/>
        </p:nvSpPr>
        <p:spPr>
          <a:xfrm>
            <a:off x="7241067" y="5390825"/>
            <a:ext cx="46249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  </a:t>
            </a:r>
          </a:p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WE ARE A TEAM.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9787CCE-1A6A-4DE4-8F5C-B16DD1ED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93" y="513068"/>
            <a:ext cx="3862343" cy="45665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6BAF1A-395B-40BC-B77F-0FACA0DAEA4E}"/>
              </a:ext>
            </a:extLst>
          </p:cNvPr>
          <p:cNvSpPr txBox="1"/>
          <p:nvPr/>
        </p:nvSpPr>
        <p:spPr>
          <a:xfrm>
            <a:off x="531956" y="5364147"/>
            <a:ext cx="1939101" cy="954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1025 CAMPBELL ROAD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HOUSTON, TX 77055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PHONE: 713-465-8323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BEB5D1-F0F3-4A1E-A246-9582AF86D03C}"/>
              </a:ext>
            </a:extLst>
          </p:cNvPr>
          <p:cNvSpPr txBox="1"/>
          <p:nvPr/>
        </p:nvSpPr>
        <p:spPr>
          <a:xfrm>
            <a:off x="57786" y="2545104"/>
            <a:ext cx="4144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MONTHLY NEWSLETTER:  </a:t>
            </a:r>
          </a:p>
          <a:p>
            <a:pPr algn="ctr"/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NOVEMBER 2023</a:t>
            </a:r>
            <a:endParaRPr lang="en-US" sz="24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AD172-874F-4E86-9134-78C2791316A1}"/>
              </a:ext>
            </a:extLst>
          </p:cNvPr>
          <p:cNvSpPr txBox="1"/>
          <p:nvPr/>
        </p:nvSpPr>
        <p:spPr>
          <a:xfrm>
            <a:off x="0" y="313532"/>
            <a:ext cx="5589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SPRING VALLEY VILLAGE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264440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C2A9-D406-4361-9FB3-571F6E75B745}"/>
              </a:ext>
            </a:extLst>
          </p:cNvPr>
          <p:cNvSpPr txBox="1">
            <a:spLocks/>
          </p:cNvSpPr>
          <p:nvPr/>
        </p:nvSpPr>
        <p:spPr>
          <a:xfrm>
            <a:off x="1" y="145238"/>
            <a:ext cx="7065818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B3B8D-5785-4320-AF6F-DF1D4EBCB9E2}"/>
              </a:ext>
            </a:extLst>
          </p:cNvPr>
          <p:cNvSpPr txBox="1"/>
          <p:nvPr/>
        </p:nvSpPr>
        <p:spPr>
          <a:xfrm>
            <a:off x="246201" y="1294494"/>
            <a:ext cx="8327431" cy="3016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 smtClean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Hilshire Village </a:t>
            </a: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Residents,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D0DB3"/>
                </a:solidFill>
              </a:rPr>
              <a:t>Fall is officially upon us.  Hopefully everyone is gearing up for the holidays and enjoying the fall weather.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 smtClean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IN MIND:</a:t>
            </a:r>
            <a:endParaRPr lang="en-US" sz="1600" b="1" i="1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D0DB3"/>
                </a:solidFill>
              </a:rPr>
              <a:t>Be sure to lock all doors and windows in your home, when you are not on the premises.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D0DB3"/>
                </a:solidFill>
              </a:rPr>
              <a:t>Lock your vehicle when it is unoccupied</a:t>
            </a:r>
            <a:r>
              <a:rPr lang="en-US" sz="1400" dirty="0" smtClean="0">
                <a:solidFill>
                  <a:srgbClr val="0D0DB3"/>
                </a:solidFill>
              </a:rPr>
              <a:t>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solidFill>
                <a:srgbClr val="0D0DB3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always we are here if you need us.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Sincerely</a:t>
            </a: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M. Schulze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292707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7744081" y="381999"/>
            <a:ext cx="1943488" cy="2348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690026" y="1375999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18B29-1AF4-B193-C913-6DF9356DFB0B}"/>
              </a:ext>
            </a:extLst>
          </p:cNvPr>
          <p:cNvSpPr txBox="1">
            <a:spLocks/>
          </p:cNvSpPr>
          <p:nvPr/>
        </p:nvSpPr>
        <p:spPr>
          <a:xfrm>
            <a:off x="0" y="22284"/>
            <a:ext cx="7188052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0D0DB3"/>
                </a:solidFill>
                <a:latin typeface="Agency FB" panose="020B0503020202020204" pitchFamily="34" charset="0"/>
              </a:rPr>
              <a:t>NOVEMBER </a:t>
            </a: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2022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74CA38-5C16-E46E-4E11-A1D3697A6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036170"/>
              </p:ext>
            </p:extLst>
          </p:nvPr>
        </p:nvGraphicFramePr>
        <p:xfrm>
          <a:off x="276943" y="727364"/>
          <a:ext cx="7225292" cy="24878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2000" sy="102000" algn="tl" rotWithShape="0">
                    <a:srgbClr val="0D0DB3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1925892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1251006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4048394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402559"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SPECIAL DAYS FOR THIS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397541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D0DB3"/>
                          </a:solidFill>
                        </a:rPr>
                        <a:t>NOVEMBER</a:t>
                      </a:r>
                      <a:r>
                        <a:rPr lang="en-US" sz="1500" baseline="0" dirty="0" smtClean="0">
                          <a:solidFill>
                            <a:srgbClr val="0D0DB3"/>
                          </a:solidFill>
                        </a:rPr>
                        <a:t> 01, 2023</a:t>
                      </a:r>
                      <a:endParaRPr lang="en-US" sz="15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D0DB3"/>
                          </a:solidFill>
                        </a:rPr>
                        <a:t>WEDNESDAY</a:t>
                      </a:r>
                      <a:endParaRPr lang="en-US" sz="16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B3"/>
                          </a:solidFill>
                        </a:rPr>
                        <a:t>COLON</a:t>
                      </a:r>
                      <a:r>
                        <a:rPr lang="en-US" sz="1600" b="1" baseline="0" dirty="0" smtClean="0">
                          <a:solidFill>
                            <a:srgbClr val="0D0DB3"/>
                          </a:solidFill>
                        </a:rPr>
                        <a:t> CANCER AWARENESS MONTH</a:t>
                      </a:r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32756"/>
                  </a:ext>
                </a:extLst>
              </a:tr>
              <a:tr h="341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D0DB3"/>
                          </a:solidFill>
                        </a:rPr>
                        <a:t>NOVEMBER</a:t>
                      </a:r>
                      <a:r>
                        <a:rPr lang="en-US" sz="1500" baseline="0" dirty="0" smtClean="0">
                          <a:solidFill>
                            <a:srgbClr val="0D0DB3"/>
                          </a:solidFill>
                        </a:rPr>
                        <a:t> 05, 2023</a:t>
                      </a:r>
                      <a:endParaRPr lang="en-US" sz="1500" dirty="0" smtClean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D0DB3"/>
                          </a:solidFill>
                        </a:rPr>
                        <a:t>SUNDAY</a:t>
                      </a:r>
                      <a:endParaRPr lang="en-US" sz="16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B3"/>
                          </a:solidFill>
                        </a:rPr>
                        <a:t>DAYLIGHT SAVINGS ENDS</a:t>
                      </a:r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046459"/>
                  </a:ext>
                </a:extLst>
              </a:tr>
              <a:tr h="336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D0DB3"/>
                          </a:solidFill>
                        </a:rPr>
                        <a:t>NOVEMBER</a:t>
                      </a:r>
                      <a:r>
                        <a:rPr lang="en-US" sz="1500" baseline="0" dirty="0" smtClean="0">
                          <a:solidFill>
                            <a:srgbClr val="0D0DB3"/>
                          </a:solidFill>
                        </a:rPr>
                        <a:t> 07, 2023</a:t>
                      </a:r>
                      <a:endParaRPr lang="en-US" sz="1500" dirty="0" smtClean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D0DB3"/>
                          </a:solidFill>
                        </a:rPr>
                        <a:t>TUESDAY</a:t>
                      </a:r>
                      <a:endParaRPr lang="en-US" sz="16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B3"/>
                          </a:solidFill>
                        </a:rPr>
                        <a:t>ELECTION DAY</a:t>
                      </a:r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416644"/>
                  </a:ext>
                </a:extLst>
              </a:tr>
              <a:tr h="336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D0DB3"/>
                          </a:solidFill>
                        </a:rPr>
                        <a:t>NOVEMBER</a:t>
                      </a:r>
                      <a:r>
                        <a:rPr lang="en-US" sz="1500" baseline="0" dirty="0" smtClean="0">
                          <a:solidFill>
                            <a:srgbClr val="0D0DB3"/>
                          </a:solidFill>
                        </a:rPr>
                        <a:t> 10, 2023</a:t>
                      </a:r>
                      <a:endParaRPr lang="en-US" sz="1500" dirty="0" smtClean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D0DB3"/>
                          </a:solidFill>
                        </a:rPr>
                        <a:t>FRIDAY</a:t>
                      </a:r>
                      <a:endParaRPr lang="en-US" sz="16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B3"/>
                          </a:solidFill>
                        </a:rPr>
                        <a:t>MARINE CORPS BIRTHDAY</a:t>
                      </a:r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29520"/>
                  </a:ext>
                </a:extLst>
              </a:tr>
              <a:tr h="336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D0DB3"/>
                          </a:solidFill>
                        </a:rPr>
                        <a:t>NOVEMBER</a:t>
                      </a:r>
                      <a:r>
                        <a:rPr lang="en-US" sz="1500" baseline="0" dirty="0" smtClean="0">
                          <a:solidFill>
                            <a:srgbClr val="0D0DB3"/>
                          </a:solidFill>
                        </a:rPr>
                        <a:t> 11, 2023</a:t>
                      </a:r>
                      <a:endParaRPr lang="en-US" sz="1500" dirty="0" smtClean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D0DB3"/>
                          </a:solidFill>
                        </a:rPr>
                        <a:t>SATURDAY</a:t>
                      </a:r>
                      <a:endParaRPr lang="en-US" sz="16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B3"/>
                          </a:solidFill>
                        </a:rPr>
                        <a:t>VETERANS DAY</a:t>
                      </a:r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638050"/>
                  </a:ext>
                </a:extLst>
              </a:tr>
              <a:tr h="336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D0DB3"/>
                          </a:solidFill>
                        </a:rPr>
                        <a:t>NOVEMBER</a:t>
                      </a:r>
                      <a:r>
                        <a:rPr lang="en-US" sz="1500" baseline="0" dirty="0" smtClean="0">
                          <a:solidFill>
                            <a:srgbClr val="0D0DB3"/>
                          </a:solidFill>
                        </a:rPr>
                        <a:t> 23, 2023</a:t>
                      </a:r>
                      <a:endParaRPr lang="en-US" sz="1500" dirty="0" smtClean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rgbClr val="0D0DB3"/>
                          </a:solidFill>
                        </a:rPr>
                        <a:t>THURSDAY</a:t>
                      </a:r>
                      <a:endParaRPr lang="en-US" sz="16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B3"/>
                          </a:solidFill>
                        </a:rPr>
                        <a:t>THANKSGIVING</a:t>
                      </a:r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98081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93" y="4212267"/>
            <a:ext cx="2170176" cy="1840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0" y="3810226"/>
            <a:ext cx="2943632" cy="264507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20" y="3948199"/>
            <a:ext cx="4321580" cy="21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66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DC8CC-323F-410F-B917-AA5551E0E7BA}"/>
              </a:ext>
            </a:extLst>
          </p:cNvPr>
          <p:cNvSpPr txBox="1"/>
          <p:nvPr/>
        </p:nvSpPr>
        <p:spPr>
          <a:xfrm>
            <a:off x="110838" y="205287"/>
            <a:ext cx="71880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D0DB3"/>
                </a:solidFill>
                <a:latin typeface="Agency FB" panose="020B0503020202020204" pitchFamily="34" charset="0"/>
              </a:rPr>
              <a:t>Suspicious </a:t>
            </a: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Activity </a:t>
            </a:r>
            <a:endParaRPr lang="en-US" sz="4800" dirty="0">
              <a:solidFill>
                <a:srgbClr val="0D0DB3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358AE2-AF7D-4A99-9F17-55730A23715F}"/>
              </a:ext>
            </a:extLst>
          </p:cNvPr>
          <p:cNvSpPr txBox="1">
            <a:spLocks/>
          </p:cNvSpPr>
          <p:nvPr/>
        </p:nvSpPr>
        <p:spPr>
          <a:xfrm>
            <a:off x="110838" y="1456932"/>
            <a:ext cx="9116289" cy="3944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 smtClean="0">
              <a:solidFill>
                <a:srgbClr val="0D0DB3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D0DB3"/>
                </a:solidFill>
              </a:rPr>
              <a:t>If you observe anything that you may feel is suspicious, you can call our non-emergency line 713-465-8323.</a:t>
            </a:r>
          </a:p>
          <a:p>
            <a:pPr algn="l"/>
            <a:endParaRPr lang="en-US" sz="1600" dirty="0">
              <a:solidFill>
                <a:srgbClr val="0D0DB3"/>
              </a:solidFill>
            </a:endParaRPr>
          </a:p>
          <a:p>
            <a:pPr lvl="2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Suspicious Activity:</a:t>
            </a:r>
            <a:endParaRPr lang="en-US" sz="1400" b="1" u="sng" dirty="0">
              <a:solidFill>
                <a:srgbClr val="0D0D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4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individual peering into vehicle, to try and locate any valuables left unattended </a:t>
            </a:r>
          </a:p>
          <a:p>
            <a:pPr marL="1257300" lvl="2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4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individual trying door handles to vehicles, and/or residences to gain access to the vehicle and/or residence</a:t>
            </a:r>
          </a:p>
          <a:p>
            <a:pPr marL="1257300" lvl="2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4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individual checking front doors of residences to locate any unattended packages, or individuals following delivery trucks to see where the truck is dropping off packages</a:t>
            </a:r>
            <a:r>
              <a:rPr lang="en-US" sz="1400" dirty="0" smtClean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1500" dirty="0" smtClean="0">
              <a:solidFill>
                <a:srgbClr val="0D0D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2" name="Picture 1" descr="Porch Pirate | A word cloud featuring &quot;Porch Pirate&quot;. This i…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37" y="4078020"/>
            <a:ext cx="2693323" cy="21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73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CB66B5-D190-451A-B2ED-1E02F81464EB}"/>
              </a:ext>
            </a:extLst>
          </p:cNvPr>
          <p:cNvSpPr txBox="1"/>
          <p:nvPr/>
        </p:nvSpPr>
        <p:spPr>
          <a:xfrm>
            <a:off x="254357" y="293270"/>
            <a:ext cx="88307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</a:rPr>
              <a:t>NOVEMBER AWARENESS: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10205382" y="292645"/>
            <a:ext cx="1673380" cy="2022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892145" y="3938353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7430" y="1086348"/>
            <a:ext cx="22845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Script MT Bold" panose="03040602040607080904" pitchFamily="66" charset="0"/>
              </a:rPr>
              <a:t>COLON CANCER </a:t>
            </a:r>
          </a:p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AR JULIAN" panose="02000000000000000000" pitchFamily="2" charset="0"/>
              </a:rPr>
              <a:t>Awareness Month</a:t>
            </a:r>
            <a:endParaRPr lang="en-US" sz="1400" dirty="0">
              <a:solidFill>
                <a:schemeClr val="accent1"/>
              </a:solidFill>
              <a:latin typeface="AR JULIAN" panose="02000000000000000000" pitchFamily="2" charset="0"/>
            </a:endParaRPr>
          </a:p>
        </p:txBody>
      </p:sp>
      <p:pic>
        <p:nvPicPr>
          <p:cNvPr id="4" name="Picture 3" descr="Global Medical Cures™ | COLORECTAL CANCER TESTS SAVE LIV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5" y="1739820"/>
            <a:ext cx="3942721" cy="4673011"/>
          </a:xfrm>
          <a:prstGeom prst="rect">
            <a:avLst/>
          </a:prstGeom>
        </p:spPr>
      </p:pic>
      <p:pic>
        <p:nvPicPr>
          <p:cNvPr id="5" name="Picture 4" descr="Blue ribbon symbol | Free SV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1739820"/>
            <a:ext cx="3827318" cy="45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1189836" y="85522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SPRING VALLEY POLICE DEPARTMENT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A2692B-2A30-433B-902D-01DACAEF3468}"/>
              </a:ext>
            </a:extLst>
          </p:cNvPr>
          <p:cNvSpPr txBox="1">
            <a:spLocks/>
          </p:cNvSpPr>
          <p:nvPr/>
        </p:nvSpPr>
        <p:spPr>
          <a:xfrm>
            <a:off x="998608" y="539991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b="1" dirty="0" smtClean="0">
                <a:solidFill>
                  <a:srgbClr val="0D0DB3"/>
                </a:solidFill>
                <a:latin typeface="Agency FB" panose="020B0503020202020204" pitchFamily="34" charset="0"/>
              </a:rPr>
              <a:t>HILSHIRE VILLAGE</a:t>
            </a:r>
            <a:endParaRPr lang="en-US" sz="8000" b="1" dirty="0">
              <a:solidFill>
                <a:srgbClr val="0D0DB3"/>
              </a:solidFill>
              <a:latin typeface="Agency FB" panose="020B05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CALLS BY TYPE</a:t>
            </a:r>
            <a:r>
              <a:rPr lang="en-US" sz="4800" b="1">
                <a:solidFill>
                  <a:srgbClr val="0D0DB3"/>
                </a:solidFill>
                <a:latin typeface="Agency FB" panose="020B0503020202020204" pitchFamily="34" charset="0"/>
              </a:rPr>
              <a:t>:    </a:t>
            </a:r>
            <a:r>
              <a:rPr lang="en-US" sz="4800" b="1" smtClean="0">
                <a:solidFill>
                  <a:srgbClr val="0D0DB3"/>
                </a:solidFill>
                <a:latin typeface="Agency FB" panose="020B0503020202020204" pitchFamily="34" charset="0"/>
              </a:rPr>
              <a:t>10-01-2023 THRU 10-31-2023</a:t>
            </a:r>
            <a:endParaRPr lang="en-US" sz="2200" b="1" dirty="0">
              <a:solidFill>
                <a:srgbClr val="0D0DB3"/>
              </a:solidFill>
              <a:latin typeface="Agency FB" panose="020B0503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9E084-446C-E4AB-0CCE-1835D4BB8932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</a:t>
            </a:r>
            <a:endParaRPr lang="en-US" sz="1200" b="1" dirty="0" smtClean="0">
              <a:solidFill>
                <a:srgbClr val="0D0DB3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200" b="1" dirty="0" smtClean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9" y="1246909"/>
            <a:ext cx="4103328" cy="52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2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1D1EA8-B09B-4156-B85C-F5AF9C440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96298"/>
              </p:ext>
            </p:extLst>
          </p:nvPr>
        </p:nvGraphicFramePr>
        <p:xfrm>
          <a:off x="469095" y="1796863"/>
          <a:ext cx="6716709" cy="4066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909">
                  <a:extLst>
                    <a:ext uri="{9D8B030D-6E8A-4147-A177-3AD203B41FA5}">
                      <a16:colId xmlns:a16="http://schemas.microsoft.com/office/drawing/2014/main" val="2237848879"/>
                    </a:ext>
                  </a:extLst>
                </a:gridCol>
                <a:gridCol w="906068">
                  <a:extLst>
                    <a:ext uri="{9D8B030D-6E8A-4147-A177-3AD203B41FA5}">
                      <a16:colId xmlns:a16="http://schemas.microsoft.com/office/drawing/2014/main" val="273384134"/>
                    </a:ext>
                  </a:extLst>
                </a:gridCol>
                <a:gridCol w="1980608">
                  <a:extLst>
                    <a:ext uri="{9D8B030D-6E8A-4147-A177-3AD203B41FA5}">
                      <a16:colId xmlns:a16="http://schemas.microsoft.com/office/drawing/2014/main" val="84159168"/>
                    </a:ext>
                  </a:extLst>
                </a:gridCol>
                <a:gridCol w="280888">
                  <a:extLst>
                    <a:ext uri="{9D8B030D-6E8A-4147-A177-3AD203B41FA5}">
                      <a16:colId xmlns:a16="http://schemas.microsoft.com/office/drawing/2014/main" val="2172215736"/>
                    </a:ext>
                  </a:extLst>
                </a:gridCol>
                <a:gridCol w="947236">
                  <a:extLst>
                    <a:ext uri="{9D8B030D-6E8A-4147-A177-3AD203B41FA5}">
                      <a16:colId xmlns:a16="http://schemas.microsoft.com/office/drawing/2014/main" val="2756215705"/>
                    </a:ext>
                  </a:extLst>
                </a:gridCol>
              </a:tblGrid>
              <a:tr h="48029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NON - 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99342"/>
                  </a:ext>
                </a:extLst>
              </a:tr>
              <a:tr h="298991"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911 - FOR ALL EMERGENCY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713-465-8323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18413"/>
                  </a:ext>
                </a:extLst>
              </a:tr>
              <a:tr h="32233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988 – NATIONAL SUICIDE &amp; MENTAL HEALTH</a:t>
                      </a: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183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29278"/>
                  </a:ext>
                </a:extLst>
              </a:tr>
              <a:tr h="429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SPRING VALLEY 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 FIRE DEPARTMENT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73143"/>
                  </a:ext>
                </a:extLst>
              </a:tr>
              <a:tr h="36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CITY HALL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713-465-8308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FIRE DEPARTMENT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713-465-2323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65085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713-465-8323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VFD - NON-EMERGENCY 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713-468-7941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79836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 FAX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713-465-3135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44103"/>
                  </a:ext>
                </a:extLst>
              </a:tr>
              <a:tr h="3393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COURT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713-465-0333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rgbClr val="0066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91902"/>
                  </a:ext>
                </a:extLst>
              </a:tr>
              <a:tr h="10210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77803"/>
                  </a:ext>
                </a:extLst>
              </a:tr>
              <a:tr h="23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smtClean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HILSHIRE </a:t>
                      </a:r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17154"/>
                  </a:ext>
                </a:extLst>
              </a:tr>
              <a:tr h="35515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 smtClean="0">
                          <a:solidFill>
                            <a:srgbClr val="0D0DB3"/>
                          </a:solidFill>
                          <a:effectLst/>
                        </a:rPr>
                        <a:t>HILSHIRE </a:t>
                      </a:r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– CITY HALL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D0DB3"/>
                          </a:solidFill>
                          <a:effectLst/>
                          <a:latin typeface="Calibri" panose="020F0502020204030204" pitchFamily="34" charset="0"/>
                        </a:rPr>
                        <a:t>713-973-1779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25269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A2F2A78-6E9B-4996-9FCC-5D2758BAC0DF}"/>
              </a:ext>
            </a:extLst>
          </p:cNvPr>
          <p:cNvSpPr txBox="1">
            <a:spLocks/>
          </p:cNvSpPr>
          <p:nvPr/>
        </p:nvSpPr>
        <p:spPr>
          <a:xfrm>
            <a:off x="0" y="179173"/>
            <a:ext cx="7866845" cy="927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IMPORTANT NUMBERS AT A GLANCE</a:t>
            </a:r>
            <a:endParaRPr lang="en-US" sz="4800" dirty="0">
              <a:solidFill>
                <a:srgbClr val="0D0DB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386862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13280</TotalTime>
  <Words>467</Words>
  <Application>Microsoft Office PowerPoint</Application>
  <PresentationFormat>Widescreen</PresentationFormat>
  <Paragraphs>95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Agency FB</vt:lpstr>
      <vt:lpstr>Aharoni</vt:lpstr>
      <vt:lpstr>AR JULIAN</vt:lpstr>
      <vt:lpstr>Arial</vt:lpstr>
      <vt:lpstr>Bahnschrift SemiCondensed</vt:lpstr>
      <vt:lpstr>Britannic Bold</vt:lpstr>
      <vt:lpstr>Calibri</vt:lpstr>
      <vt:lpstr>Calibri Light</vt:lpstr>
      <vt:lpstr>Impact</vt:lpstr>
      <vt:lpstr>Script MT 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VALLEY VILLAGE POLICE DEPARTMENT</dc:title>
  <dc:creator>Mai Luong</dc:creator>
  <cp:lastModifiedBy>Abbie Parnell</cp:lastModifiedBy>
  <cp:revision>130</cp:revision>
  <cp:lastPrinted>2022-08-01T09:19:45Z</cp:lastPrinted>
  <dcterms:created xsi:type="dcterms:W3CDTF">2022-04-29T05:53:13Z</dcterms:created>
  <dcterms:modified xsi:type="dcterms:W3CDTF">2023-11-01T14:14:58Z</dcterms:modified>
</cp:coreProperties>
</file>